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63" r:id="rId4"/>
    <p:sldId id="267" r:id="rId5"/>
    <p:sldId id="283" r:id="rId6"/>
    <p:sldId id="284" r:id="rId7"/>
    <p:sldId id="268" r:id="rId8"/>
    <p:sldId id="266" r:id="rId9"/>
    <p:sldId id="286" r:id="rId10"/>
    <p:sldId id="280" r:id="rId11"/>
    <p:sldId id="287" r:id="rId12"/>
    <p:sldId id="270" r:id="rId13"/>
    <p:sldId id="265" r:id="rId14"/>
    <p:sldId id="264" r:id="rId15"/>
    <p:sldId id="272" r:id="rId16"/>
    <p:sldId id="273" r:id="rId17"/>
    <p:sldId id="285" r:id="rId18"/>
    <p:sldId id="274" r:id="rId19"/>
    <p:sldId id="275" r:id="rId20"/>
    <p:sldId id="281" r:id="rId21"/>
    <p:sldId id="288" r:id="rId22"/>
    <p:sldId id="25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>
        <p:scale>
          <a:sx n="70" d="100"/>
          <a:sy n="70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98A7-F0A4-4FB0-9DB3-3D78460CB983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1B4A-F55C-4545-B9DC-430F6B050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A4CD1-0B60-417E-9CDF-944D49CF06A3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9E79-AA35-4E95-BF22-55C9E174C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685A-B34B-4F68-A8F2-873399AC01B3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B4E8-67A8-448E-B504-C70DA953C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04C5-688E-4543-9284-89794F64CB99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1EE6-B1E2-4A4A-8A1B-9A55A7062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2BC5-102D-4FC2-93EB-F68BB8FF010D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E296-754F-417F-8888-DC503F850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1FB3-03D2-4DF3-ABA2-425069AFC647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9FB6-17EC-44CA-9A9A-AABD83E9D9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C01B-BAF2-448D-8B1C-DED380B62858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86C2-6BCE-430C-B0DC-34DF55EF0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8135-67D6-4450-B621-9C8A9F09E5D9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FE50-6E9B-4848-8BCF-3E17026E38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61C4-4DBE-4A69-BF23-59935280F6DE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40A3-9DF6-4BE9-A626-900EFD1170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6E17-4225-4359-B808-67CD2D2B16CC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C4CB-0220-419B-B3E9-853EE64A6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562F-E66F-4084-8B6A-A1CFEF7D41F9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2580-6C3F-435D-BD49-290578209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2D920-8286-4A4E-8810-585ACD04CB48}" type="datetimeFigureOut">
              <a:rPr lang="en-US"/>
              <a:pPr>
                <a:defRPr/>
              </a:pPr>
              <a:t>11/2/2009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3E299D-8FEA-47F2-ACA5-39AB536AC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78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28E6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956251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go-nxt-rob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19250"/>
            <a:ext cx="3810000" cy="52387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"/>
            <a:ext cx="6553200" cy="1981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Z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COGNITIVE APPROACH TO ROBOT SPATIAL MAPPING</a:t>
            </a:r>
            <a:endParaRPr lang="en-ZA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-152400" y="2667000"/>
            <a:ext cx="6629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2400" b="1" i="1" dirty="0">
                <a:latin typeface="Century Schoolbook" pitchFamily="18" charset="0"/>
              </a:rPr>
              <a:t>Ghislain Fouodji Tasse</a:t>
            </a:r>
          </a:p>
          <a:p>
            <a:pPr algn="ctr"/>
            <a:endParaRPr lang="en-ZA" sz="2400" b="1" i="1" dirty="0">
              <a:latin typeface="Century Schoolbook" pitchFamily="18" charset="0"/>
            </a:endParaRPr>
          </a:p>
          <a:p>
            <a:pPr algn="ctr"/>
            <a:r>
              <a:rPr lang="en-ZA" sz="2400" dirty="0">
                <a:latin typeface="Century Schoolbook" pitchFamily="18" charset="0"/>
              </a:rPr>
              <a:t> Supervisor: </a:t>
            </a:r>
            <a:r>
              <a:rPr lang="en-ZA" sz="2400" b="1" i="1" dirty="0">
                <a:latin typeface="Century Schoolbook" pitchFamily="18" charset="0"/>
              </a:rPr>
              <a:t>Dr. Karen Bradshaw</a:t>
            </a:r>
          </a:p>
          <a:p>
            <a:pPr algn="ctr"/>
            <a:endParaRPr lang="en-GB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Computer Science Department </a:t>
            </a:r>
          </a:p>
          <a:p>
            <a:pPr algn="ctr"/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Rhodes University </a:t>
            </a:r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Z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03 November 2009</a:t>
            </a:r>
            <a:endParaRPr lang="en-ZA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ZA" sz="2400" i="1" dirty="0">
              <a:latin typeface="Century Schoolbook" pitchFamily="18" charset="0"/>
            </a:endParaRPr>
          </a:p>
          <a:p>
            <a:pPr algn="ctr"/>
            <a:endParaRPr lang="en-ZA" sz="2400" i="1" dirty="0">
              <a:latin typeface="Century Schoolbook" pitchFamily="18" charset="0"/>
            </a:endParaRPr>
          </a:p>
          <a:p>
            <a:pPr algn="ctr"/>
            <a:endParaRPr lang="en-ZA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334000" cy="47940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Grid transformation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8" name="Picture 57" descr="robotics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381000"/>
            <a:ext cx="4371975" cy="1905000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4800600" y="2971800"/>
          <a:ext cx="4119591" cy="23622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588513"/>
                <a:gridCol w="588513"/>
                <a:gridCol w="588513"/>
                <a:gridCol w="588513"/>
                <a:gridCol w="588513"/>
                <a:gridCol w="588513"/>
                <a:gridCol w="588513"/>
              </a:tblGrid>
              <a:tr h="472443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(0,4)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(1,4)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(2,4)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(3,4)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(4,4)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(5,4)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(6,4)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3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(0,3)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(1,3)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(2,3)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(3,3)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(4,3)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(5,3)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(6,3)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3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(0,2)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(1,2)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(2,2)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(3,2)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(4,2)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(5,2)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(6,2)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3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(0,1)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(1,1)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(2,1)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(3,1)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(4,1)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(5,1)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(6,1)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3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(0,0)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(1,0)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(2,0)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(3,0)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(4,0)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(5,0)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(6,0)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6934200" cy="990599"/>
          </a:xfrm>
        </p:spPr>
        <p:txBody>
          <a:bodyPr/>
          <a:lstStyle/>
          <a:p>
            <a:r>
              <a:rPr lang="en-ZA" sz="1800" dirty="0" smtClean="0"/>
              <a:t>The grid is restructured </a:t>
            </a:r>
            <a:r>
              <a:rPr lang="en-ZA" sz="1800" dirty="0" smtClean="0"/>
              <a:t>such that indexes of the grid corresponds directly to the coordinates of the objects in the world.</a:t>
            </a:r>
            <a:endParaRPr lang="en-ZA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2971800"/>
          <a:ext cx="4038601" cy="2362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576943"/>
                <a:gridCol w="576943"/>
                <a:gridCol w="576943"/>
                <a:gridCol w="576943"/>
                <a:gridCol w="576943"/>
                <a:gridCol w="576943"/>
                <a:gridCol w="576943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(6,3)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(0,2)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1,2)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2,2)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3,2)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4,2)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(5,2)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(6,2)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(0,1)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1,1)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2,1)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3,1)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4,1)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(5,1)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6,0)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(0,0)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1,0)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2,0)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3,0)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4,0)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(5,0)</a:t>
                      </a: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(6,0)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0,3)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1,3)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2,3)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3,3)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4,3)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5,3)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(6,4)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(0,4)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(1,4)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(2,4)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(3,4)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(4,4)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(5,4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62000" y="3886200"/>
            <a:ext cx="533400" cy="533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4876800"/>
            <a:ext cx="609600" cy="457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ZA" dirty="0">
              <a:solidFill>
                <a:srgbClr val="FFFF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67200" y="4267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800" y="5638800"/>
            <a:ext cx="69342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lang="en-ZA" dirty="0" smtClean="0">
                <a:latin typeface="+mn-lt"/>
              </a:rPr>
              <a:t>Objects can be identified directly, there is no need for a hash function which hashes objects’ coordinates into grid’s indexes.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467600" cy="3733800"/>
          </a:xfrm>
        </p:spPr>
        <p:txBody>
          <a:bodyPr/>
          <a:lstStyle/>
          <a:p>
            <a:r>
              <a:rPr lang="en-ZA" sz="2000" b="1" dirty="0" smtClean="0"/>
              <a:t>Start-up heuristic:</a:t>
            </a:r>
            <a:r>
              <a:rPr lang="en-ZA" sz="2000" dirty="0" smtClean="0"/>
              <a:t> </a:t>
            </a:r>
            <a:r>
              <a:rPr lang="en-ZA" sz="1600" dirty="0" smtClean="0"/>
              <a:t>At time t=0, the robot uses a heuristic to determine the initial path it should take. </a:t>
            </a:r>
            <a:r>
              <a:rPr lang="en-ZA" sz="1600" dirty="0" smtClean="0"/>
              <a:t>Implicitly, this </a:t>
            </a:r>
            <a:r>
              <a:rPr lang="en-ZA" sz="1600" dirty="0" smtClean="0"/>
              <a:t>heuristic also determines which of the four coordinate systems defined in the </a:t>
            </a:r>
            <a:r>
              <a:rPr lang="en-ZA" sz="1600" dirty="0" smtClean="0"/>
              <a:t>previous section </a:t>
            </a:r>
            <a:r>
              <a:rPr lang="en-ZA" sz="1600" dirty="0" smtClean="0"/>
              <a:t>the robot is going to use.</a:t>
            </a:r>
            <a:endParaRPr lang="en-ZA" sz="1600" dirty="0" smtClean="0"/>
          </a:p>
          <a:p>
            <a:r>
              <a:rPr lang="en-ZA" sz="2000" b="1" dirty="0" smtClean="0"/>
              <a:t>Stop heuristic:</a:t>
            </a:r>
            <a:r>
              <a:rPr lang="en-ZA" sz="2000" dirty="0" smtClean="0"/>
              <a:t> </a:t>
            </a:r>
            <a:r>
              <a:rPr lang="en-ZA" sz="1600" dirty="0" smtClean="0"/>
              <a:t>The </a:t>
            </a:r>
            <a:r>
              <a:rPr lang="en-ZA" sz="1600" dirty="0" smtClean="0"/>
              <a:t>mapping algorithm is designed in such a way that the usage of the same diagonal </a:t>
            </a:r>
            <a:r>
              <a:rPr lang="en-ZA" sz="1600" dirty="0" smtClean="0"/>
              <a:t>path twice </a:t>
            </a:r>
            <a:r>
              <a:rPr lang="en-ZA" sz="1600" dirty="0" smtClean="0"/>
              <a:t>by the robot may induce a huge amount of redundancy</a:t>
            </a:r>
            <a:r>
              <a:rPr lang="en-ZA" sz="1600" dirty="0" smtClean="0"/>
              <a:t>. The robot stops mapping when it feels it has acquired enough knowledge about the environment.</a:t>
            </a:r>
          </a:p>
          <a:p>
            <a:r>
              <a:rPr lang="en-ZA" sz="2000" b="1" dirty="0" smtClean="0"/>
              <a:t>Wall detection:</a:t>
            </a:r>
            <a:r>
              <a:rPr lang="en-ZA" sz="2000" dirty="0" smtClean="0"/>
              <a:t> </a:t>
            </a:r>
            <a:r>
              <a:rPr lang="en-ZA" sz="1600" dirty="0" smtClean="0"/>
              <a:t>The </a:t>
            </a:r>
            <a:r>
              <a:rPr lang="en-ZA" sz="1600" dirty="0" smtClean="0"/>
              <a:t>robot interprets </a:t>
            </a:r>
            <a:r>
              <a:rPr lang="en-ZA" sz="1600" dirty="0" smtClean="0"/>
              <a:t>a wall as an obstacle and as any other obstacle, the robot will try to avoid it</a:t>
            </a:r>
            <a:r>
              <a:rPr lang="en-ZA" sz="1600" dirty="0" smtClean="0"/>
              <a:t>. However, the robot should realize it is impossible to avoid such obstacles and should change its direction.</a:t>
            </a:r>
            <a:endParaRPr lang="en-ZA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0" y="152400"/>
            <a:ext cx="13716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more....</a:t>
            </a:r>
            <a:endParaRPr lang="tn-Z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590800" y="381000"/>
            <a:ext cx="4219575" cy="204567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001000" cy="3886200"/>
          </a:xfrm>
        </p:spPr>
        <p:txBody>
          <a:bodyPr/>
          <a:lstStyle/>
          <a:p>
            <a:r>
              <a:rPr lang="en-ZA" sz="1800" dirty="0" smtClean="0"/>
              <a:t>From the current position of the robot to a </a:t>
            </a:r>
            <a:r>
              <a:rPr lang="en-ZA" sz="1800" dirty="0" smtClean="0"/>
              <a:t>desired </a:t>
            </a:r>
            <a:r>
              <a:rPr lang="en-ZA" sz="1800" dirty="0" smtClean="0"/>
              <a:t>position, we can construct a directed graph where nodes represent the cells of the grid.</a:t>
            </a:r>
          </a:p>
          <a:p>
            <a:r>
              <a:rPr lang="en-ZA" sz="1800" dirty="0" smtClean="0"/>
              <a:t>IDA</a:t>
            </a:r>
            <a:r>
              <a:rPr lang="en-ZA" sz="1800" dirty="0" smtClean="0"/>
              <a:t>* search algorithm</a:t>
            </a:r>
          </a:p>
          <a:p>
            <a:pPr lvl="1">
              <a:spcBef>
                <a:spcPts val="1800"/>
              </a:spcBef>
            </a:pPr>
            <a:r>
              <a:rPr lang="en-ZA" sz="1400" dirty="0" smtClean="0"/>
              <a:t>Distance</a:t>
            </a:r>
            <a:r>
              <a:rPr lang="en-ZA" sz="1400" dirty="0" smtClean="0"/>
              <a:t> heuristic , d(</a:t>
            </a:r>
            <a:r>
              <a:rPr lang="en-ZA" sz="1400" dirty="0" smtClean="0"/>
              <a:t>x,y</a:t>
            </a:r>
            <a:r>
              <a:rPr lang="en-ZA" sz="1400" dirty="0" smtClean="0"/>
              <a:t>): With </a:t>
            </a:r>
            <a:r>
              <a:rPr lang="en-ZA" sz="1400" dirty="0" smtClean="0"/>
              <a:t>respect to the initial position of the robot, we can easily ascertain the shortest path to the desired position by looking at the constructed grid. In a mapping environment as we have, the shortest path between two states is the path closest to a straight line.</a:t>
            </a:r>
          </a:p>
          <a:p>
            <a:pPr lvl="1">
              <a:spcBef>
                <a:spcPts val="1800"/>
              </a:spcBef>
            </a:pPr>
            <a:r>
              <a:rPr lang="en-ZA" sz="1400" dirty="0" smtClean="0"/>
              <a:t>Cost heuristic, h(x): </a:t>
            </a:r>
            <a:r>
              <a:rPr lang="en-ZA" sz="1400" dirty="0" smtClean="0"/>
              <a:t>cost of the path.</a:t>
            </a:r>
            <a:r>
              <a:rPr lang="en-ZA" sz="1200" dirty="0" smtClean="0"/>
              <a:t> </a:t>
            </a:r>
            <a:r>
              <a:rPr lang="en-ZA" sz="1400" dirty="0" smtClean="0"/>
              <a:t>This is defined as the number of nodes (cells) that need to be traversed before the robot achieves its goal.</a:t>
            </a:r>
            <a:endParaRPr lang="en-ZA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7150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Inference mechanism: </a:t>
            </a:r>
            <a:r>
              <a:rPr lang="tn-Z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Path finding</a:t>
            </a:r>
            <a:endParaRPr lang="tn-ZA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362200" y="5334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2971800" y="5257800"/>
            <a:ext cx="2667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chemeClr val="accent3"/>
                </a:solidFill>
              </a:rPr>
              <a:t>F(x) = h(x) + d(</a:t>
            </a:r>
            <a:r>
              <a:rPr lang="en-ZA" sz="2000" b="1" dirty="0" smtClean="0">
                <a:solidFill>
                  <a:schemeClr val="accent3"/>
                </a:solidFill>
              </a:rPr>
              <a:t>x,y</a:t>
            </a:r>
            <a:r>
              <a:rPr lang="en-ZA" sz="2000" b="1" dirty="0" smtClean="0">
                <a:solidFill>
                  <a:schemeClr val="accent3"/>
                </a:solidFill>
              </a:rPr>
              <a:t>)</a:t>
            </a:r>
            <a:endParaRPr lang="en-ZA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304800" y="1752600"/>
            <a:ext cx="7467600" cy="1070511"/>
          </a:xfrm>
        </p:spPr>
        <p:txBody>
          <a:bodyPr/>
          <a:lstStyle/>
          <a:p>
            <a:r>
              <a:rPr lang="en-ZA" sz="2400" b="1" dirty="0" smtClean="0"/>
              <a:t>Illustration</a:t>
            </a:r>
            <a:endParaRPr lang="en-ZA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Path finding: </a:t>
            </a:r>
            <a:r>
              <a:rPr lang="tn-Z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IDA* search algorithm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924800" y="51816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438400" y="3810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524002" y="3124200"/>
          <a:ext cx="5791199" cy="22860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776614"/>
                <a:gridCol w="936792"/>
                <a:gridCol w="815558"/>
                <a:gridCol w="947808"/>
                <a:gridCol w="683311"/>
                <a:gridCol w="815558"/>
                <a:gridCol w="815558"/>
              </a:tblGrid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(0,4)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(1,4)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(2,4)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(3,4)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(4,4)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(5,4)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(a,b)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(0,3)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(1,3)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(2,3)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(3,3)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(4,3)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(5,3)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(6,3)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(0,2)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(u-1,v+1)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(u,v+1)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(u+1,v+1)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(4,2)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(5,2)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(6,2)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(0,1)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(u-1,v)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(u,v)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(u+1,v)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(4,1)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(5,1)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(6,1)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(0,0)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(u-1,v-1)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(u,v-1)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(u+1,v-1)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(4,0)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(5,0)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noFill/>
                          </a:ln>
                        </a:rPr>
                        <a:t>(6,0)</a:t>
                      </a:r>
                      <a:endParaRPr lang="nso-ZA" sz="1400" dirty="0">
                        <a:ln>
                          <a:noFill/>
                        </a:ln>
                      </a:endParaRPr>
                    </a:p>
                  </a:txBody>
                  <a:tcPr marR="72000" marT="10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6" name="Straight Connector 35"/>
          <p:cNvCxnSpPr/>
          <p:nvPr/>
        </p:nvCxnSpPr>
        <p:spPr>
          <a:xfrm rot="16200000" flipV="1">
            <a:off x="2026057" y="2686192"/>
            <a:ext cx="872328" cy="1904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4498200" y="2728649"/>
            <a:ext cx="942972" cy="477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4392885" y="6048627"/>
            <a:ext cx="1140888" cy="2065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1536695" y="5930905"/>
            <a:ext cx="1500198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381000" y="4953000"/>
            <a:ext cx="1500198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28601" y="4059776"/>
            <a:ext cx="1500198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6781800" y="4953000"/>
            <a:ext cx="1500198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6543707" y="4059776"/>
            <a:ext cx="1500198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8601" y="377402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so-ZA" dirty="0" smtClean="0"/>
              <a:t>V+1</a:t>
            </a:r>
            <a:endParaRPr lang="nso-ZA" dirty="0"/>
          </a:p>
        </p:txBody>
      </p:sp>
      <p:sp>
        <p:nvSpPr>
          <p:cNvPr id="45" name="TextBox 44"/>
          <p:cNvSpPr txBox="1"/>
          <p:nvPr/>
        </p:nvSpPr>
        <p:spPr>
          <a:xfrm>
            <a:off x="304800" y="4953000"/>
            <a:ext cx="5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so-ZA" dirty="0" smtClean="0"/>
              <a:t>V-1</a:t>
            </a:r>
            <a:endParaRPr lang="nso-ZA" dirty="0"/>
          </a:p>
        </p:txBody>
      </p:sp>
      <p:sp>
        <p:nvSpPr>
          <p:cNvPr id="46" name="TextBox 45"/>
          <p:cNvSpPr txBox="1"/>
          <p:nvPr/>
        </p:nvSpPr>
        <p:spPr>
          <a:xfrm>
            <a:off x="2057400" y="632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so-ZA" dirty="0" smtClean="0"/>
              <a:t>U-1</a:t>
            </a:r>
            <a:endParaRPr lang="nso-ZA" dirty="0"/>
          </a:p>
        </p:txBody>
      </p:sp>
      <p:sp>
        <p:nvSpPr>
          <p:cNvPr id="47" name="TextBox 46"/>
          <p:cNvSpPr txBox="1"/>
          <p:nvPr/>
        </p:nvSpPr>
        <p:spPr>
          <a:xfrm>
            <a:off x="4876800" y="632460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so-ZA" dirty="0" smtClean="0"/>
              <a:t>U+1</a:t>
            </a:r>
            <a:endParaRPr lang="nso-ZA" dirty="0"/>
          </a:p>
        </p:txBody>
      </p:sp>
      <p:sp>
        <p:nvSpPr>
          <p:cNvPr id="48" name="TextBox 47"/>
          <p:cNvSpPr txBox="1"/>
          <p:nvPr/>
        </p:nvSpPr>
        <p:spPr>
          <a:xfrm>
            <a:off x="7696200" y="495300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so-ZA" dirty="0" smtClean="0"/>
              <a:t>V-1</a:t>
            </a:r>
            <a:endParaRPr lang="nso-ZA" dirty="0"/>
          </a:p>
        </p:txBody>
      </p:sp>
      <p:sp>
        <p:nvSpPr>
          <p:cNvPr id="49" name="TextBox 48"/>
          <p:cNvSpPr txBox="1"/>
          <p:nvPr/>
        </p:nvSpPr>
        <p:spPr>
          <a:xfrm>
            <a:off x="7615277" y="398833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so-ZA" dirty="0" smtClean="0"/>
              <a:t>V+1</a:t>
            </a:r>
            <a:endParaRPr lang="nso-ZA" dirty="0"/>
          </a:p>
        </p:txBody>
      </p:sp>
      <p:sp>
        <p:nvSpPr>
          <p:cNvPr id="50" name="TextBox 49"/>
          <p:cNvSpPr txBox="1"/>
          <p:nvPr/>
        </p:nvSpPr>
        <p:spPr>
          <a:xfrm>
            <a:off x="4891101" y="225954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so-ZA" dirty="0" smtClean="0"/>
              <a:t>U+1</a:t>
            </a:r>
            <a:endParaRPr lang="nso-ZA" dirty="0"/>
          </a:p>
        </p:txBody>
      </p:sp>
      <p:sp>
        <p:nvSpPr>
          <p:cNvPr id="51" name="TextBox 50"/>
          <p:cNvSpPr txBox="1"/>
          <p:nvPr/>
        </p:nvSpPr>
        <p:spPr>
          <a:xfrm>
            <a:off x="2376501" y="233574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so-ZA" dirty="0" smtClean="0"/>
              <a:t>U-1</a:t>
            </a:r>
            <a:endParaRPr lang="nso-ZA" dirty="0"/>
          </a:p>
        </p:txBody>
      </p:sp>
      <p:sp>
        <p:nvSpPr>
          <p:cNvPr id="52" name="Oval 51"/>
          <p:cNvSpPr/>
          <p:nvPr/>
        </p:nvSpPr>
        <p:spPr>
          <a:xfrm>
            <a:off x="6019800" y="5867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so-ZA" sz="2800" dirty="0" smtClean="0"/>
              <a:t>1</a:t>
            </a:r>
            <a:endParaRPr lang="nso-ZA" sz="2800" dirty="0"/>
          </a:p>
        </p:txBody>
      </p:sp>
      <p:sp>
        <p:nvSpPr>
          <p:cNvPr id="53" name="Oval 52"/>
          <p:cNvSpPr/>
          <p:nvPr/>
        </p:nvSpPr>
        <p:spPr>
          <a:xfrm>
            <a:off x="8001000" y="4419600"/>
            <a:ext cx="338110" cy="2905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so-ZA" sz="2800" dirty="0" smtClean="0"/>
              <a:t>2</a:t>
            </a:r>
            <a:endParaRPr lang="nso-ZA" sz="2800" dirty="0"/>
          </a:p>
        </p:txBody>
      </p:sp>
      <p:sp>
        <p:nvSpPr>
          <p:cNvPr id="54" name="Oval 53"/>
          <p:cNvSpPr/>
          <p:nvPr/>
        </p:nvSpPr>
        <p:spPr>
          <a:xfrm>
            <a:off x="6796101" y="2564348"/>
            <a:ext cx="428628" cy="2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so-ZA" sz="2800" dirty="0" smtClean="0"/>
              <a:t>3</a:t>
            </a:r>
            <a:endParaRPr lang="nso-ZA" sz="2800" dirty="0"/>
          </a:p>
        </p:txBody>
      </p:sp>
      <p:sp>
        <p:nvSpPr>
          <p:cNvPr id="55" name="Oval 54"/>
          <p:cNvSpPr/>
          <p:nvPr/>
        </p:nvSpPr>
        <p:spPr>
          <a:xfrm>
            <a:off x="3519501" y="241194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so-ZA" sz="2800" dirty="0" smtClean="0"/>
              <a:t>4</a:t>
            </a:r>
            <a:endParaRPr lang="nso-ZA" sz="2800" dirty="0"/>
          </a:p>
        </p:txBody>
      </p:sp>
      <p:sp>
        <p:nvSpPr>
          <p:cNvPr id="56" name="Oval 55"/>
          <p:cNvSpPr/>
          <p:nvPr/>
        </p:nvSpPr>
        <p:spPr>
          <a:xfrm>
            <a:off x="1157301" y="2945348"/>
            <a:ext cx="352428" cy="2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so-ZA" sz="2800" dirty="0" smtClean="0"/>
              <a:t>5</a:t>
            </a:r>
            <a:endParaRPr lang="nso-ZA" sz="2800" dirty="0"/>
          </a:p>
        </p:txBody>
      </p:sp>
      <p:sp>
        <p:nvSpPr>
          <p:cNvPr id="57" name="Oval 56"/>
          <p:cNvSpPr/>
          <p:nvPr/>
        </p:nvSpPr>
        <p:spPr>
          <a:xfrm>
            <a:off x="457200" y="4343400"/>
            <a:ext cx="290490" cy="300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so-ZA" sz="2800" dirty="0" smtClean="0"/>
              <a:t>6</a:t>
            </a:r>
            <a:endParaRPr lang="nso-ZA" sz="2800" dirty="0"/>
          </a:p>
        </p:txBody>
      </p:sp>
      <p:sp>
        <p:nvSpPr>
          <p:cNvPr id="58" name="Oval 57"/>
          <p:cNvSpPr/>
          <p:nvPr/>
        </p:nvSpPr>
        <p:spPr>
          <a:xfrm>
            <a:off x="1371600" y="5943600"/>
            <a:ext cx="300022" cy="242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so-ZA" sz="2800" dirty="0" smtClean="0"/>
              <a:t>7</a:t>
            </a:r>
            <a:endParaRPr lang="nso-ZA" sz="2800" dirty="0"/>
          </a:p>
        </p:txBody>
      </p:sp>
      <p:sp>
        <p:nvSpPr>
          <p:cNvPr id="59" name="Oval 58"/>
          <p:cNvSpPr/>
          <p:nvPr/>
        </p:nvSpPr>
        <p:spPr>
          <a:xfrm>
            <a:off x="3505200" y="6096000"/>
            <a:ext cx="290514" cy="238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so-ZA" sz="2800" dirty="0" smtClean="0"/>
              <a:t>8</a:t>
            </a:r>
            <a:endParaRPr lang="nso-ZA" sz="2800" dirty="0"/>
          </a:p>
        </p:txBody>
      </p:sp>
      <p:sp>
        <p:nvSpPr>
          <p:cNvPr id="33" name="Rectangle 32"/>
          <p:cNvSpPr/>
          <p:nvPr/>
        </p:nvSpPr>
        <p:spPr>
          <a:xfrm>
            <a:off x="2286000" y="4038600"/>
            <a:ext cx="2743200" cy="457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ectangle 33"/>
          <p:cNvSpPr/>
          <p:nvPr/>
        </p:nvSpPr>
        <p:spPr>
          <a:xfrm>
            <a:off x="4038600" y="4038600"/>
            <a:ext cx="990600" cy="1371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0" name="Rectangle 59"/>
          <p:cNvSpPr/>
          <p:nvPr/>
        </p:nvSpPr>
        <p:spPr>
          <a:xfrm>
            <a:off x="3276600" y="449580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1" name="Rectangle 60"/>
          <p:cNvSpPr/>
          <p:nvPr/>
        </p:nvSpPr>
        <p:spPr>
          <a:xfrm>
            <a:off x="6553200" y="312420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2" name="Rectangle 61"/>
          <p:cNvSpPr/>
          <p:nvPr/>
        </p:nvSpPr>
        <p:spPr>
          <a:xfrm>
            <a:off x="2286000" y="4953000"/>
            <a:ext cx="914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4" name="Rectangle 63"/>
          <p:cNvSpPr/>
          <p:nvPr/>
        </p:nvSpPr>
        <p:spPr>
          <a:xfrm>
            <a:off x="3276600" y="495300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5" name="Rectangle 64"/>
          <p:cNvSpPr/>
          <p:nvPr/>
        </p:nvSpPr>
        <p:spPr>
          <a:xfrm>
            <a:off x="2286000" y="4495800"/>
            <a:ext cx="914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7" name="Rectangle 66"/>
          <p:cNvSpPr/>
          <p:nvPr/>
        </p:nvSpPr>
        <p:spPr>
          <a:xfrm>
            <a:off x="4038600" y="4038600"/>
            <a:ext cx="990600" cy="457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8" name="Rectangle 67"/>
          <p:cNvSpPr/>
          <p:nvPr/>
        </p:nvSpPr>
        <p:spPr>
          <a:xfrm>
            <a:off x="3276600" y="3124200"/>
            <a:ext cx="76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dirty="0" smtClean="0"/>
              <a:t>(</a:t>
            </a:r>
            <a:r>
              <a:rPr lang="en-ZA" dirty="0" err="1" smtClean="0"/>
              <a:t>a,b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69" name="Rectangle 68"/>
          <p:cNvSpPr/>
          <p:nvPr/>
        </p:nvSpPr>
        <p:spPr>
          <a:xfrm>
            <a:off x="3276600" y="4038600"/>
            <a:ext cx="762000" cy="457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0" name="Rectangle 69"/>
          <p:cNvSpPr/>
          <p:nvPr/>
        </p:nvSpPr>
        <p:spPr>
          <a:xfrm>
            <a:off x="4038600" y="4495800"/>
            <a:ext cx="914400" cy="457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33" grpId="0" animBg="1"/>
      <p:bldP spid="33" grpId="8" animBg="1"/>
      <p:bldP spid="34" grpId="0" animBg="1"/>
      <p:bldP spid="60" grpId="0" animBg="1"/>
      <p:bldP spid="61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153400" cy="1066800"/>
          </a:xfrm>
        </p:spPr>
        <p:txBody>
          <a:bodyPr/>
          <a:lstStyle/>
          <a:p>
            <a:r>
              <a:rPr lang="en-ZA" sz="2000" b="1" dirty="0" smtClean="0"/>
              <a:t>Adding a node</a:t>
            </a:r>
            <a:r>
              <a:rPr lang="en-ZA" sz="2000" b="1" dirty="0" smtClean="0"/>
              <a:t>:</a:t>
            </a:r>
            <a:r>
              <a:rPr lang="en-ZA" sz="2000" dirty="0" smtClean="0"/>
              <a:t> </a:t>
            </a:r>
            <a:r>
              <a:rPr lang="en-ZA" sz="1800" dirty="0" smtClean="0"/>
              <a:t>Move </a:t>
            </a:r>
            <a:r>
              <a:rPr lang="en-ZA" sz="1800" dirty="0" smtClean="0"/>
              <a:t>the robot from one room to </a:t>
            </a:r>
            <a:r>
              <a:rPr lang="en-ZA" sz="1800" dirty="0" smtClean="0"/>
              <a:t>the next</a:t>
            </a:r>
            <a:r>
              <a:rPr lang="en-ZA" sz="1800" dirty="0" smtClean="0"/>
              <a:t>. Then create </a:t>
            </a:r>
            <a:r>
              <a:rPr lang="en-ZA" sz="1800" dirty="0" smtClean="0"/>
              <a:t>a new instance of a map and </a:t>
            </a:r>
            <a:r>
              <a:rPr lang="en-ZA" sz="1800" dirty="0" smtClean="0"/>
              <a:t>add it to previous </a:t>
            </a:r>
            <a:r>
              <a:rPr lang="en-ZA" sz="1800" dirty="0" smtClean="0"/>
              <a:t>maps to form a topological map. </a:t>
            </a:r>
            <a:endParaRPr lang="en-ZA" sz="1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7244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Network of maps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3048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971800"/>
            <a:ext cx="6170295" cy="290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59436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b="1" dirty="0" smtClean="0">
                <a:latin typeface="+mn-lt"/>
              </a:rPr>
              <a:t>Adding </a:t>
            </a:r>
            <a:r>
              <a:rPr lang="en-ZA" b="1" dirty="0" smtClean="0">
                <a:latin typeface="+mn-lt"/>
              </a:rPr>
              <a:t>a gateway: </a:t>
            </a:r>
            <a:r>
              <a:rPr lang="en-ZA" dirty="0" smtClean="0">
                <a:latin typeface="+mn-lt"/>
              </a:rPr>
              <a:t>it contains the identification of both the exit and the two rooms that are connected by it</a:t>
            </a:r>
            <a:r>
              <a:rPr lang="en-ZA" dirty="0" smtClean="0">
                <a:latin typeface="+mn-lt"/>
              </a:rPr>
              <a:t>.</a:t>
            </a:r>
            <a:endParaRPr lang="en-ZA" dirty="0" smtClean="0">
              <a:latin typeface="+mn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114800" y="5410200"/>
            <a:ext cx="762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Oval 11"/>
          <p:cNvSpPr/>
          <p:nvPr/>
        </p:nvSpPr>
        <p:spPr>
          <a:xfrm>
            <a:off x="4267200" y="5181600"/>
            <a:ext cx="3810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2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391400" cy="3124200"/>
          </a:xfrm>
        </p:spPr>
        <p:txBody>
          <a:bodyPr/>
          <a:lstStyle/>
          <a:p>
            <a:pPr>
              <a:buNone/>
            </a:pPr>
            <a:r>
              <a:rPr lang="en-ZA" sz="2000" dirty="0" smtClean="0"/>
              <a:t>We run some experiments and </a:t>
            </a:r>
            <a:r>
              <a:rPr lang="en-ZA" sz="2000" dirty="0" smtClean="0"/>
              <a:t>then access our approach with respect to the followings:</a:t>
            </a:r>
          </a:p>
          <a:p>
            <a:pPr>
              <a:buNone/>
            </a:pPr>
            <a:endParaRPr lang="en-ZA" sz="2000" dirty="0" smtClean="0"/>
          </a:p>
          <a:p>
            <a:r>
              <a:rPr lang="en-ZA" sz="2000" dirty="0" smtClean="0"/>
              <a:t>Completeness: </a:t>
            </a:r>
            <a:r>
              <a:rPr lang="en-ZA" sz="1800" dirty="0" smtClean="0"/>
              <a:t>Does </a:t>
            </a:r>
            <a:r>
              <a:rPr lang="en-ZA" sz="1800" dirty="0" smtClean="0"/>
              <a:t>the map have sufficient information of the environment; Map usability.</a:t>
            </a:r>
            <a:endParaRPr lang="en-ZA" dirty="0" smtClean="0"/>
          </a:p>
          <a:p>
            <a:r>
              <a:rPr lang="en-ZA" sz="2400" dirty="0" smtClean="0"/>
              <a:t>Cognitive capabilities: </a:t>
            </a:r>
            <a:r>
              <a:rPr lang="en-ZA" sz="1800" dirty="0" smtClean="0"/>
              <a:t>evaluation of the cognitive capabilities of the mapping approach.</a:t>
            </a:r>
            <a:endParaRPr lang="en-ZA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24384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Results</a:t>
            </a:r>
            <a:endParaRPr lang="tn-ZA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438400" y="3810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953000"/>
            <a:ext cx="7543800" cy="1447800"/>
          </a:xfrm>
        </p:spPr>
        <p:txBody>
          <a:bodyPr/>
          <a:lstStyle/>
          <a:p>
            <a:r>
              <a:rPr lang="en-ZA" sz="2000" dirty="0" smtClean="0"/>
              <a:t>All the maps </a:t>
            </a:r>
            <a:r>
              <a:rPr lang="en-ZA" sz="2000" dirty="0" smtClean="0"/>
              <a:t>obtained for different experiments are at least 94% complete</a:t>
            </a:r>
            <a:r>
              <a:rPr lang="en-ZA" sz="2000" dirty="0" smtClean="0"/>
              <a:t>.</a:t>
            </a:r>
          </a:p>
          <a:p>
            <a:r>
              <a:rPr lang="en-ZA" sz="2000" dirty="0" smtClean="0"/>
              <a:t>The positions of found objects were right, though the robot did not detect all of them</a:t>
            </a:r>
            <a:r>
              <a:rPr lang="en-ZA" sz="2000" dirty="0" smtClean="0"/>
              <a:t>.</a:t>
            </a:r>
            <a:endParaRPr lang="en-ZA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47244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Results: </a:t>
            </a:r>
            <a:r>
              <a:rPr lang="tn-Z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Completeness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362200" y="2286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981200"/>
            <a:ext cx="402256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905000"/>
            <a:ext cx="391614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3246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Results: </a:t>
            </a:r>
            <a:r>
              <a:rPr lang="tn-Z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Cognitive property of the map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8077200" y="5369894"/>
            <a:ext cx="1451134" cy="1792906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438400" y="3810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467600" cy="609600"/>
          </a:xfrm>
        </p:spPr>
        <p:txBody>
          <a:bodyPr/>
          <a:lstStyle/>
          <a:p>
            <a:r>
              <a:rPr lang="en-ZA" sz="1600" dirty="0" smtClean="0"/>
              <a:t>To assess th</a:t>
            </a:r>
            <a:r>
              <a:rPr lang="en-ZA" sz="1600" dirty="0" smtClean="0"/>
              <a:t>e cognitive capability of the mapping algorithm, w</a:t>
            </a:r>
            <a:r>
              <a:rPr lang="en-ZA" sz="1600" dirty="0" smtClean="0"/>
              <a:t>e compare the number of sensors’ requests for each mapping case.</a:t>
            </a:r>
            <a:endParaRPr lang="en-Z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124200"/>
            <a:ext cx="3509963" cy="341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599" y="3200399"/>
            <a:ext cx="3739795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10000" y="4495800"/>
            <a:ext cx="762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4400" dirty="0" smtClean="0"/>
              <a:t>vs</a:t>
            </a:r>
            <a:endParaRPr lang="en-ZA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4008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Results: </a:t>
            </a:r>
            <a:r>
              <a:rPr lang="tn-Z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Cognition </a:t>
            </a:r>
            <a:r>
              <a:rPr lang="tn-Z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property of the map 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514600" y="0"/>
            <a:ext cx="4371975" cy="21195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5029200"/>
            <a:ext cx="7467600" cy="1371599"/>
          </a:xfrm>
        </p:spPr>
        <p:txBody>
          <a:bodyPr/>
          <a:lstStyle/>
          <a:p>
            <a:r>
              <a:rPr lang="en-ZA" sz="1600" dirty="0" smtClean="0"/>
              <a:t>Irrespective of the initial conditions of the mapping problem, the robot solves it using almost the same amount of sensor data.</a:t>
            </a:r>
          </a:p>
          <a:p>
            <a:r>
              <a:rPr lang="en-ZA" sz="1600" dirty="0" smtClean="0"/>
              <a:t>There is a cognitive process that enables the robot to use its sensors more efficiently, by using them less frequently.</a:t>
            </a:r>
            <a:endParaRPr lang="en-ZA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05000" y="1600200"/>
            <a:ext cx="5715000" cy="3442680"/>
            <a:chOff x="4419600" y="2743200"/>
            <a:chExt cx="5715000" cy="34426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9600" y="2743200"/>
              <a:ext cx="5715000" cy="3442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Oval 11"/>
            <p:cNvSpPr/>
            <p:nvPr/>
          </p:nvSpPr>
          <p:spPr>
            <a:xfrm>
              <a:off x="5105400" y="3886200"/>
              <a:ext cx="3810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00400"/>
              <a:ext cx="3810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600200"/>
            <a:ext cx="6096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Oval 7"/>
          <p:cNvSpPr/>
          <p:nvPr/>
        </p:nvSpPr>
        <p:spPr>
          <a:xfrm>
            <a:off x="2514600" y="1981200"/>
            <a:ext cx="152400" cy="228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Oval 8"/>
          <p:cNvSpPr/>
          <p:nvPr/>
        </p:nvSpPr>
        <p:spPr>
          <a:xfrm>
            <a:off x="5181600" y="1905000"/>
            <a:ext cx="152400" cy="228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91400" cy="3505200"/>
          </a:xfrm>
        </p:spPr>
        <p:txBody>
          <a:bodyPr/>
          <a:lstStyle/>
          <a:p>
            <a:r>
              <a:rPr lang="en-ZA" sz="1800" dirty="0" smtClean="0"/>
              <a:t>It is possible for a robot to learn the positions of objects (a television) in its surroundings, and can use the derived knowledge to execute human instructions (”switch on the television”).</a:t>
            </a:r>
          </a:p>
          <a:p>
            <a:r>
              <a:rPr lang="en-ZA" sz="1800" dirty="0" smtClean="0"/>
              <a:t>We have proved that, by using its cognitive capabilities, the robot can accurately and efficiently map different types of environments, without any configuration from its user.</a:t>
            </a:r>
          </a:p>
          <a:p>
            <a:r>
              <a:rPr lang="en-ZA" sz="1800" dirty="0" smtClean="0"/>
              <a:t>The correspondence and SLAM </a:t>
            </a:r>
            <a:r>
              <a:rPr lang="en-ZA" sz="1800" dirty="0" smtClean="0"/>
              <a:t>problem were </a:t>
            </a:r>
            <a:r>
              <a:rPr lang="en-ZA" sz="1800" dirty="0" smtClean="0"/>
              <a:t>solved. Using the map, the robot can always localise itself or any </a:t>
            </a:r>
            <a:r>
              <a:rPr lang="en-ZA" sz="1800" dirty="0" smtClean="0"/>
              <a:t>object, </a:t>
            </a:r>
            <a:r>
              <a:rPr lang="en-ZA" sz="1800" dirty="0" smtClean="0"/>
              <a:t>irrespective of </a:t>
            </a:r>
            <a:r>
              <a:rPr lang="en-ZA" sz="1800" dirty="0" smtClean="0"/>
              <a:t>its</a:t>
            </a:r>
            <a:r>
              <a:rPr lang="en-ZA" sz="1800" dirty="0" smtClean="0"/>
              <a:t> </a:t>
            </a:r>
            <a:r>
              <a:rPr lang="en-ZA" sz="1800" dirty="0" smtClean="0"/>
              <a:t>position in the room.</a:t>
            </a:r>
            <a:endParaRPr lang="en-ZA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3810000" cy="609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Conclusions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438400" y="3810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7467600" cy="2971800"/>
          </a:xfrm>
        </p:spPr>
        <p:txBody>
          <a:bodyPr/>
          <a:lstStyle/>
          <a:p>
            <a:pPr marL="586740" indent="-535623"/>
            <a:r>
              <a:rPr lang="en-ZA" sz="1600" b="1" dirty="0" smtClean="0">
                <a:latin typeface="Century Schoolbook" pitchFamily="18" charset="0"/>
              </a:rPr>
              <a:t>Cognitive </a:t>
            </a:r>
            <a:r>
              <a:rPr lang="en-ZA" sz="1600" b="1" dirty="0" smtClean="0">
                <a:latin typeface="Century Schoolbook" pitchFamily="18" charset="0"/>
              </a:rPr>
              <a:t>science </a:t>
            </a:r>
            <a:r>
              <a:rPr lang="en-ZA" sz="1800" dirty="0" smtClean="0">
                <a:latin typeface="Century Schoolbook" pitchFamily="18" charset="0"/>
              </a:rPr>
              <a:t>is the study of the nature of intelligence.</a:t>
            </a:r>
          </a:p>
          <a:p>
            <a:pPr marL="586740" indent="-535623"/>
            <a:r>
              <a:rPr lang="en-ZA" sz="1600" b="1" dirty="0" smtClean="0">
                <a:latin typeface="Century Schoolbook" pitchFamily="18" charset="0"/>
              </a:rPr>
              <a:t>Spatial mapping </a:t>
            </a:r>
            <a:r>
              <a:rPr lang="en-ZA" sz="1800" dirty="0" smtClean="0">
                <a:latin typeface="Century Schoolbook" pitchFamily="18" charset="0"/>
              </a:rPr>
              <a:t>means modelling the environment into a map</a:t>
            </a:r>
            <a:r>
              <a:rPr lang="en-ZA" sz="1800" dirty="0" smtClean="0">
                <a:latin typeface="Century Schoolbook" pitchFamily="18" charset="0"/>
              </a:rPr>
              <a:t>.</a:t>
            </a:r>
          </a:p>
          <a:p>
            <a:pPr marL="586740" indent="-535623"/>
            <a:r>
              <a:rPr lang="en-ZA" sz="1800" b="1" dirty="0" smtClean="0">
                <a:latin typeface="Century Schoolbook" pitchFamily="18" charset="0"/>
              </a:rPr>
              <a:t>The robot: </a:t>
            </a:r>
            <a:r>
              <a:rPr lang="en-ZA" sz="1800" dirty="0" smtClean="0">
                <a:latin typeface="Century Schoolbook" pitchFamily="18" charset="0"/>
              </a:rPr>
              <a:t>a simple mobile agent with 2 motors and 4 ultrasonics sensors.</a:t>
            </a:r>
            <a:endParaRPr lang="en-ZA" sz="1800" dirty="0" smtClean="0">
              <a:latin typeface="Century Schoolbook" pitchFamily="18" charset="0"/>
            </a:endParaRPr>
          </a:p>
          <a:p>
            <a:pPr marL="586740" indent="-535623">
              <a:buNone/>
            </a:pPr>
            <a:endParaRPr lang="en-ZA" sz="1800" dirty="0" smtClean="0"/>
          </a:p>
          <a:p>
            <a:pPr>
              <a:buNone/>
            </a:pPr>
            <a:r>
              <a:rPr lang="en-ZA" sz="1800" dirty="0" smtClean="0"/>
              <a:t>Through </a:t>
            </a:r>
            <a:r>
              <a:rPr lang="en-ZA" sz="1800" dirty="0" smtClean="0"/>
              <a:t>some reasoning and common sense, our robot </a:t>
            </a:r>
            <a:r>
              <a:rPr lang="en-ZA" sz="1800" dirty="0" smtClean="0"/>
              <a:t>should </a:t>
            </a:r>
            <a:r>
              <a:rPr lang="en-ZA" sz="1800" dirty="0" smtClean="0"/>
              <a:t>definitely have the ability to understand its surroundings, generates a map of the objects and their positions.</a:t>
            </a:r>
            <a:endParaRPr lang="en-ZA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590800" cy="609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Overview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438400" y="3810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467600" cy="3429000"/>
          </a:xfrm>
        </p:spPr>
        <p:txBody>
          <a:bodyPr/>
          <a:lstStyle/>
          <a:p>
            <a:r>
              <a:rPr lang="en-ZA" sz="1800" dirty="0" smtClean="0">
                <a:latin typeface="+mj-lt"/>
              </a:rPr>
              <a:t>Physical properties: Increase the number of sensors, the degrees of </a:t>
            </a:r>
            <a:r>
              <a:rPr lang="en-ZA" sz="1800" dirty="0" smtClean="0">
                <a:latin typeface="+mj-lt"/>
              </a:rPr>
              <a:t>freedom. </a:t>
            </a:r>
            <a:r>
              <a:rPr lang="en-ZA" sz="1800" dirty="0" smtClean="0">
                <a:latin typeface="+mj-lt"/>
              </a:rPr>
              <a:t>Impr</a:t>
            </a:r>
            <a:r>
              <a:rPr lang="en-ZA" sz="1800" dirty="0" smtClean="0">
                <a:latin typeface="+mj-lt"/>
              </a:rPr>
              <a:t>ove the mapping approach from a 2D </a:t>
            </a:r>
            <a:r>
              <a:rPr lang="en-ZA" sz="1800" dirty="0" smtClean="0">
                <a:latin typeface="+mj-lt"/>
              </a:rPr>
              <a:t>to </a:t>
            </a:r>
            <a:r>
              <a:rPr lang="en-ZA" sz="1800" dirty="0" smtClean="0">
                <a:latin typeface="+mj-lt"/>
              </a:rPr>
              <a:t>a 3D environment.</a:t>
            </a:r>
            <a:endParaRPr lang="en-ZA" sz="1800" dirty="0" smtClean="0">
              <a:latin typeface="+mj-lt"/>
            </a:endParaRPr>
          </a:p>
          <a:p>
            <a:r>
              <a:rPr lang="en-ZA" sz="1800" dirty="0" smtClean="0">
                <a:latin typeface="+mj-lt"/>
              </a:rPr>
              <a:t>Each occupied cell can be attached to a picture which can be used latter to visually recognize </a:t>
            </a:r>
            <a:r>
              <a:rPr lang="en-ZA" sz="1800" dirty="0" smtClean="0">
                <a:latin typeface="+mj-lt"/>
              </a:rPr>
              <a:t>an </a:t>
            </a:r>
            <a:r>
              <a:rPr lang="en-ZA" sz="1800" dirty="0" smtClean="0">
                <a:latin typeface="+mj-lt"/>
              </a:rPr>
              <a:t>obstacle using visual recognition.</a:t>
            </a:r>
          </a:p>
          <a:p>
            <a:r>
              <a:rPr lang="en-ZA" sz="1800" dirty="0" smtClean="0">
                <a:latin typeface="+mj-lt"/>
              </a:rPr>
              <a:t>Our mapping approach was designed for an indoor environment. But </a:t>
            </a:r>
            <a:r>
              <a:rPr lang="en-ZA" sz="1800" dirty="0" smtClean="0">
                <a:latin typeface="+mj-lt"/>
              </a:rPr>
              <a:t>with </a:t>
            </a:r>
            <a:r>
              <a:rPr lang="en-ZA" sz="1800" dirty="0" smtClean="0">
                <a:latin typeface="+mj-lt"/>
              </a:rPr>
              <a:t>a </a:t>
            </a:r>
            <a:r>
              <a:rPr lang="en-ZA" sz="1800" dirty="0" smtClean="0">
                <a:latin typeface="+mj-lt"/>
              </a:rPr>
              <a:t>GPS device, </a:t>
            </a:r>
            <a:r>
              <a:rPr lang="en-ZA" sz="1800" dirty="0" smtClean="0">
                <a:latin typeface="+mj-lt"/>
              </a:rPr>
              <a:t>the robot can </a:t>
            </a:r>
            <a:r>
              <a:rPr lang="en-ZA" sz="1800" dirty="0" smtClean="0">
                <a:latin typeface="+mj-lt"/>
              </a:rPr>
              <a:t>move from an indoor environment to an outdoor environment and vice versa. </a:t>
            </a:r>
            <a:r>
              <a:rPr lang="en-ZA" sz="1800" dirty="0" smtClean="0">
                <a:latin typeface="+mj-lt"/>
              </a:rPr>
              <a:t>The robot will use the GPS for an outdoor navigation and localization</a:t>
            </a:r>
            <a:r>
              <a:rPr lang="en-ZA" sz="1800" dirty="0" smtClean="0"/>
              <a:t>.</a:t>
            </a:r>
            <a:endParaRPr lang="en-ZA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3810000" cy="609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Future work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438400" y="3810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391400" cy="762000"/>
          </a:xfrm>
        </p:spPr>
        <p:txBody>
          <a:bodyPr/>
          <a:lstStyle/>
          <a:p>
            <a:pPr>
              <a:buNone/>
            </a:pPr>
            <a:r>
              <a:rPr lang="en-ZA" sz="1800" b="1" dirty="0" smtClean="0"/>
              <a:t>Simulation: </a:t>
            </a:r>
            <a:r>
              <a:rPr lang="en-ZA" sz="1800" dirty="0" smtClean="0"/>
              <a:t>we use a robot simulation software to emulate different environments and perform our experiments faster.</a:t>
            </a:r>
            <a:endParaRPr lang="en-ZA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3810000" cy="609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Demonstration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6" name="Picture 5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438400" y="3810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3200400"/>
            <a:ext cx="739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dirty="0" smtClean="0">
                <a:latin typeface="+mn-lt"/>
              </a:rPr>
              <a:t>VRML (Virtual Reality Modelling Language) to model the environment and the robot.  </a:t>
            </a:r>
            <a:endParaRPr kumimoji="0" lang="en-Z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Webots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ZA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ZA" dirty="0" smtClean="0">
                <a:latin typeface="+mn-lt"/>
              </a:rPr>
              <a:t>simulator software used to interpret the VRML file and use our program to control the robot in the designed environment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endParaRPr kumimoji="0" lang="en-Z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1676400"/>
            <a:ext cx="2895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3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en-ZA" sz="3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4" descr="robotics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286000" y="2895600"/>
            <a:ext cx="4371975" cy="341496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7244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Problem Statement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20574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86740" indent="-535623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b="1" dirty="0" smtClean="0">
                <a:latin typeface="+mn-lt"/>
              </a:rPr>
              <a:t>Collection of data</a:t>
            </a:r>
            <a:r>
              <a:rPr lang="en-ZA" dirty="0" smtClean="0">
                <a:latin typeface="+mn-lt"/>
              </a:rPr>
              <a:t>: the robot should be able collect data from its sensors.</a:t>
            </a:r>
          </a:p>
          <a:p>
            <a:pPr marL="586740" indent="-535623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b="1" dirty="0" smtClean="0">
                <a:latin typeface="+mn-lt"/>
              </a:rPr>
              <a:t>Data Integrity</a:t>
            </a:r>
            <a:r>
              <a:rPr lang="en-ZA" dirty="0" smtClean="0">
                <a:latin typeface="+mn-lt"/>
              </a:rPr>
              <a:t>: the validity and consistency of the data should be enforced.</a:t>
            </a:r>
            <a:endParaRPr lang="en-US" dirty="0" smtClean="0">
              <a:latin typeface="+mn-lt"/>
            </a:endParaRPr>
          </a:p>
          <a:p>
            <a:pPr marL="586740" indent="-535623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b="1" dirty="0" smtClean="0">
                <a:latin typeface="+mn-lt"/>
              </a:rPr>
              <a:t>Interpretation of data</a:t>
            </a:r>
            <a:r>
              <a:rPr lang="en-ZA" dirty="0" smtClean="0">
                <a:latin typeface="+mn-lt"/>
              </a:rPr>
              <a:t>: the robot should be able to interpret the data and derive information from them.</a:t>
            </a:r>
            <a:endParaRPr lang="en-US" dirty="0" smtClean="0">
              <a:latin typeface="+mn-lt"/>
            </a:endParaRPr>
          </a:p>
          <a:p>
            <a:pPr marL="586740" indent="-535623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b="1" dirty="0" smtClean="0">
                <a:latin typeface="+mn-lt"/>
              </a:rPr>
              <a:t>Building the map: </a:t>
            </a:r>
            <a:r>
              <a:rPr lang="en-ZA" dirty="0" smtClean="0">
                <a:latin typeface="+mn-lt"/>
              </a:rPr>
              <a:t>a robust map should be implemented using the known information.</a:t>
            </a:r>
          </a:p>
          <a:p>
            <a:pPr marL="586740" indent="-535623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b="1" dirty="0" smtClean="0">
                <a:latin typeface="+mn-lt"/>
              </a:rPr>
              <a:t>Usage of the map</a:t>
            </a:r>
            <a:r>
              <a:rPr lang="en-ZA" dirty="0" smtClean="0">
                <a:latin typeface="+mn-lt"/>
              </a:rPr>
              <a:t>: the robot should be able to use the map to navigate through the room.</a:t>
            </a:r>
          </a:p>
          <a:p>
            <a:pPr marL="419100" indent="-382588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tn-ZA" dirty="0">
              <a:latin typeface="+mn-lt"/>
            </a:endParaRPr>
          </a:p>
          <a:p>
            <a:pPr marL="419100" indent="-382588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dirty="0">
              <a:latin typeface="+mn-lt"/>
            </a:endParaRPr>
          </a:p>
        </p:txBody>
      </p:sp>
      <p:pic>
        <p:nvPicPr>
          <p:cNvPr id="7" name="Picture 6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438400" y="3810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b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228600"/>
            <a:ext cx="2407920" cy="25082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696200" cy="4953000"/>
          </a:xfrm>
        </p:spPr>
        <p:txBody>
          <a:bodyPr/>
          <a:lstStyle/>
          <a:p>
            <a:pPr marL="586740" indent="-535623">
              <a:lnSpc>
                <a:spcPct val="150000"/>
              </a:lnSpc>
            </a:pPr>
            <a:r>
              <a:rPr lang="en-ZA" sz="2000" b="1" dirty="0" smtClean="0"/>
              <a:t>Sensors</a:t>
            </a:r>
            <a:r>
              <a:rPr lang="en-ZA" sz="2000" dirty="0" smtClean="0"/>
              <a:t>: range sensors are the typical tools used to record data. </a:t>
            </a:r>
          </a:p>
          <a:p>
            <a:pPr marL="586740" indent="-535623">
              <a:lnSpc>
                <a:spcPct val="150000"/>
              </a:lnSpc>
            </a:pPr>
            <a:r>
              <a:rPr lang="en-ZA" sz="2000" b="1" dirty="0" smtClean="0"/>
              <a:t>Localisation</a:t>
            </a:r>
            <a:r>
              <a:rPr lang="en-ZA" sz="2000" dirty="0" smtClean="0"/>
              <a:t>:  data is meaningful only if it is associated with a proper frame of reference. </a:t>
            </a:r>
            <a:r>
              <a:rPr lang="en-ZA" sz="2000" dirty="0" smtClean="0"/>
              <a:t>An object should be identified uniquely, irrespective of the view the robot has on it.</a:t>
            </a:r>
            <a:endParaRPr lang="en-US" sz="2000" dirty="0" smtClean="0"/>
          </a:p>
          <a:p>
            <a:pPr marL="586740" indent="-535623">
              <a:lnSpc>
                <a:spcPct val="150000"/>
              </a:lnSpc>
            </a:pPr>
            <a:r>
              <a:rPr lang="en-ZA" sz="2000" b="1" dirty="0" smtClean="0"/>
              <a:t>Grid occupancy: </a:t>
            </a:r>
            <a:r>
              <a:rPr lang="en-ZA" sz="2000" dirty="0" smtClean="0"/>
              <a:t>This methodology can be used to represent the information and therefore to store a map.</a:t>
            </a:r>
            <a:endParaRPr lang="en-ZA" sz="2000" dirty="0" smtClean="0"/>
          </a:p>
          <a:p>
            <a:pPr marL="586740" indent="-535623">
              <a:lnSpc>
                <a:spcPct val="150000"/>
              </a:lnSpc>
            </a:pPr>
            <a:r>
              <a:rPr lang="en-ZA" sz="2000" b="1" dirty="0" smtClean="0"/>
              <a:t>Path finding (A*): </a:t>
            </a:r>
            <a:r>
              <a:rPr lang="en-ZA" sz="2000" dirty="0" smtClean="0"/>
              <a:t>We need a method for inferring information from the map.</a:t>
            </a:r>
            <a:endParaRPr lang="en-US" sz="2000" dirty="0" smtClean="0"/>
          </a:p>
          <a:p>
            <a:pPr marL="586740" indent="-535623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ZA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4953000" cy="1524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HOW ?</a:t>
            </a:r>
            <a:br>
              <a:rPr lang="en-ZA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</a:br>
            <a:r>
              <a:rPr lang="en-ZA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(METHODOLOGY)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4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077200" cy="58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5486400" y="4953000"/>
            <a:ext cx="1828800" cy="762000"/>
          </a:xfrm>
          <a:prstGeom prst="wedgeRoundRectCallout">
            <a:avLst>
              <a:gd name="adj1" fmla="val -71354"/>
              <a:gd name="adj2" fmla="val 100000"/>
              <a:gd name="adj3" fmla="val 16667"/>
            </a:avLst>
          </a:prstGeom>
          <a:noFill/>
          <a:scene3d>
            <a:camera prst="isometricOffAxis2Left"/>
            <a:lightRig rig="threePt" dir="t"/>
          </a:scene3d>
          <a:sp3d prstMaterial="matt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Unknown !!!!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38600" y="0"/>
            <a:ext cx="10668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Aim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4572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n-ZA" sz="2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 the begining...</a:t>
            </a:r>
            <a:endParaRPr kumimoji="0" lang="tn-ZA" sz="2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077200" cy="6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4343400" y="2057400"/>
            <a:ext cx="228600" cy="4572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Oval 9"/>
          <p:cNvSpPr/>
          <p:nvPr/>
        </p:nvSpPr>
        <p:spPr>
          <a:xfrm>
            <a:off x="2667000" y="4876800"/>
            <a:ext cx="304800" cy="381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Oval 12"/>
          <p:cNvSpPr/>
          <p:nvPr/>
        </p:nvSpPr>
        <p:spPr>
          <a:xfrm>
            <a:off x="3886200" y="1600200"/>
            <a:ext cx="152400" cy="381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Oval 13"/>
          <p:cNvSpPr/>
          <p:nvPr/>
        </p:nvSpPr>
        <p:spPr>
          <a:xfrm>
            <a:off x="1905000" y="4572000"/>
            <a:ext cx="152400" cy="381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Oval 14"/>
          <p:cNvSpPr/>
          <p:nvPr/>
        </p:nvSpPr>
        <p:spPr>
          <a:xfrm>
            <a:off x="3886200" y="2590800"/>
            <a:ext cx="304800" cy="381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2286000" y="5334000"/>
            <a:ext cx="381000" cy="381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Oval 16"/>
          <p:cNvSpPr/>
          <p:nvPr/>
        </p:nvSpPr>
        <p:spPr>
          <a:xfrm>
            <a:off x="4343400" y="3352800"/>
            <a:ext cx="304800" cy="381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Oval 17"/>
          <p:cNvSpPr/>
          <p:nvPr/>
        </p:nvSpPr>
        <p:spPr>
          <a:xfrm>
            <a:off x="3200400" y="5867400"/>
            <a:ext cx="304800" cy="4572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28600" y="2286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n-ZA" sz="2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 the end...</a:t>
            </a:r>
            <a:endParaRPr kumimoji="0" lang="tn-ZA" sz="2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48200"/>
            <a:ext cx="4038600" cy="1905000"/>
          </a:xfrm>
        </p:spPr>
        <p:txBody>
          <a:bodyPr/>
          <a:lstStyle/>
          <a:p>
            <a:r>
              <a:rPr lang="en-ZA" sz="1800" dirty="0" smtClean="0"/>
              <a:t>The grid is superposed on the environment. The grid is updated as the robot moves </a:t>
            </a:r>
            <a:r>
              <a:rPr lang="en-ZA" sz="1800" dirty="0" smtClean="0"/>
              <a:t>in</a:t>
            </a:r>
            <a:r>
              <a:rPr lang="en-ZA" sz="1800" dirty="0" smtClean="0"/>
              <a:t> </a:t>
            </a:r>
            <a:r>
              <a:rPr lang="en-ZA" sz="1800" dirty="0" smtClean="0"/>
              <a:t>the environment.</a:t>
            </a:r>
            <a:endParaRPr lang="en-ZA" sz="1800" dirty="0"/>
          </a:p>
        </p:txBody>
      </p:sp>
      <p:pic>
        <p:nvPicPr>
          <p:cNvPr id="6" name="Picture 5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7" name="Picture 6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362200" y="3048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8" name="Group 7"/>
          <p:cNvGrpSpPr/>
          <p:nvPr/>
        </p:nvGrpSpPr>
        <p:grpSpPr>
          <a:xfrm>
            <a:off x="685800" y="1828800"/>
            <a:ext cx="2881106" cy="2329816"/>
            <a:chOff x="990600" y="1295400"/>
            <a:chExt cx="3462189" cy="260032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90600" y="1295400"/>
              <a:ext cx="3462189" cy="260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55697" y="3081395"/>
              <a:ext cx="575332" cy="526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  <a:scene3d>
              <a:camera prst="orthographicFront">
                <a:rot lat="0" lon="10799978" rev="0"/>
              </a:camera>
              <a:lightRig rig="threePt" dir="t"/>
            </a:scene3d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600200"/>
            <a:ext cx="3268980" cy="255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5486400" y="6624000"/>
            <a:ext cx="2286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nso-ZA" dirty="0" smtClean="0"/>
              <a:t>x</a:t>
            </a:r>
            <a:endParaRPr lang="nso-ZA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724400" y="4267200"/>
          <a:ext cx="2819397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771"/>
                <a:gridCol w="402771"/>
                <a:gridCol w="402771"/>
                <a:gridCol w="402771"/>
                <a:gridCol w="402771"/>
                <a:gridCol w="402771"/>
                <a:gridCol w="402771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4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4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4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4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4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4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4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3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3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3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3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3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3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3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2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2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2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2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2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2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2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1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1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1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1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1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1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1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0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0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0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0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0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0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0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00600" y="6324600"/>
          <a:ext cx="2662261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323"/>
                <a:gridCol w="380323"/>
                <a:gridCol w="380323"/>
                <a:gridCol w="380323"/>
                <a:gridCol w="380323"/>
                <a:gridCol w="380323"/>
                <a:gridCol w="380323"/>
              </a:tblGrid>
              <a:tr h="333372"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0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1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2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3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4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5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dirty="0" smtClean="0"/>
                        <a:t>6</a:t>
                      </a:r>
                      <a:endParaRPr lang="nso-Z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953001" y="6091247"/>
            <a:ext cx="2373336" cy="281776"/>
            <a:chOff x="4404520" y="5714992"/>
            <a:chExt cx="3074216" cy="357984"/>
          </a:xfrm>
        </p:grpSpPr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4226719" y="5893587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799017" y="5892793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5299083" y="5892793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799149" y="5892793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6299215" y="5892793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6799281" y="5892793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299347" y="5892793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 flipH="1" flipV="1">
            <a:off x="4113210" y="5483238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19601" y="5405447"/>
            <a:ext cx="2857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so-ZA" dirty="0" smtClean="0"/>
              <a:t>y</a:t>
            </a:r>
            <a:endParaRPr lang="nso-ZA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076000" y="6768000"/>
            <a:ext cx="12144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096000" cy="762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n-Z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Knowledge representation</a:t>
            </a:r>
            <a:r>
              <a:rPr lang="tn-Z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br>
              <a:rPr lang="tn-Z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tn-Z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Grid occupancy</a:t>
            </a:r>
            <a:endParaRPr lang="tn-ZA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3810000" y="2667000"/>
            <a:ext cx="990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6" name="Curved Right Arrow 45"/>
          <p:cNvSpPr/>
          <p:nvPr/>
        </p:nvSpPr>
        <p:spPr>
          <a:xfrm rot="523145">
            <a:off x="4157686" y="3677231"/>
            <a:ext cx="381000" cy="16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24" grpId="0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>
          <a:xfrm rot="8550262">
            <a:off x="5153671" y="5070332"/>
            <a:ext cx="1153364" cy="49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239000" cy="838200"/>
          </a:xfrm>
        </p:spPr>
        <p:txBody>
          <a:bodyPr/>
          <a:lstStyle/>
          <a:p>
            <a:r>
              <a:rPr lang="en-ZA" sz="2000" dirty="0" smtClean="0"/>
              <a:t>Shortest path algorithm: </a:t>
            </a:r>
            <a:r>
              <a:rPr lang="en-ZA" sz="1800" dirty="0" smtClean="0"/>
              <a:t>the robot always tries to follow the diagonal path. When </a:t>
            </a:r>
            <a:r>
              <a:rPr lang="en-ZA" sz="1800" dirty="0" smtClean="0"/>
              <a:t>this</a:t>
            </a:r>
            <a:r>
              <a:rPr lang="en-ZA" sz="1800" dirty="0" smtClean="0"/>
              <a:t> fails, a </a:t>
            </a:r>
            <a:r>
              <a:rPr lang="en-ZA" sz="1800" dirty="0" smtClean="0"/>
              <a:t>convenient linear </a:t>
            </a:r>
            <a:r>
              <a:rPr lang="en-ZA" sz="1800" dirty="0" smtClean="0"/>
              <a:t>path is adopted.</a:t>
            </a:r>
            <a:endParaRPr lang="en-ZA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52578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Learning mechanism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giving-peace-sign_~bxp6605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7" name="Picture 6" descr="robotics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438400" y="381000"/>
            <a:ext cx="4371975" cy="2119560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209800" y="3429000"/>
          <a:ext cx="4500594" cy="22860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</a:tblGrid>
              <a:tr h="457203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3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Right Arrow 24"/>
          <p:cNvSpPr/>
          <p:nvPr/>
        </p:nvSpPr>
        <p:spPr>
          <a:xfrm rot="2296675">
            <a:off x="5161423" y="4039761"/>
            <a:ext cx="124968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27" name="Right Arrow 26"/>
          <p:cNvSpPr/>
          <p:nvPr/>
        </p:nvSpPr>
        <p:spPr>
          <a:xfrm rot="19400387">
            <a:off x="2303517" y="5048894"/>
            <a:ext cx="13573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28" name="Oval 27"/>
          <p:cNvSpPr/>
          <p:nvPr/>
        </p:nvSpPr>
        <p:spPr>
          <a:xfrm>
            <a:off x="2209800" y="5314328"/>
            <a:ext cx="500066" cy="357190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29" name="Oval 28"/>
          <p:cNvSpPr/>
          <p:nvPr/>
        </p:nvSpPr>
        <p:spPr>
          <a:xfrm>
            <a:off x="2971800" y="4876800"/>
            <a:ext cx="428628" cy="357190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30" name="Oval 29"/>
          <p:cNvSpPr/>
          <p:nvPr/>
        </p:nvSpPr>
        <p:spPr>
          <a:xfrm>
            <a:off x="3567122" y="4385634"/>
            <a:ext cx="357190" cy="357190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31" name="Oval 30"/>
          <p:cNvSpPr/>
          <p:nvPr/>
        </p:nvSpPr>
        <p:spPr>
          <a:xfrm>
            <a:off x="3567122" y="3933828"/>
            <a:ext cx="357190" cy="357190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32" name="Oval 31"/>
          <p:cNvSpPr/>
          <p:nvPr/>
        </p:nvSpPr>
        <p:spPr>
          <a:xfrm>
            <a:off x="3567122" y="3505200"/>
            <a:ext cx="357190" cy="285752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33" name="Oval 32"/>
          <p:cNvSpPr/>
          <p:nvPr/>
        </p:nvSpPr>
        <p:spPr>
          <a:xfrm>
            <a:off x="4210064" y="3505200"/>
            <a:ext cx="357190" cy="285752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34" name="Oval 33"/>
          <p:cNvSpPr/>
          <p:nvPr/>
        </p:nvSpPr>
        <p:spPr>
          <a:xfrm>
            <a:off x="4953000" y="3505200"/>
            <a:ext cx="357190" cy="285752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35" name="Right Arrow 34"/>
          <p:cNvSpPr/>
          <p:nvPr/>
        </p:nvSpPr>
        <p:spPr>
          <a:xfrm rot="16200000">
            <a:off x="3503226" y="4140600"/>
            <a:ext cx="88789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36" name="Right Arrow 35"/>
          <p:cNvSpPr/>
          <p:nvPr/>
        </p:nvSpPr>
        <p:spPr>
          <a:xfrm>
            <a:off x="3924312" y="3505200"/>
            <a:ext cx="1143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39" name="Oval 38"/>
          <p:cNvSpPr/>
          <p:nvPr/>
        </p:nvSpPr>
        <p:spPr>
          <a:xfrm>
            <a:off x="5510194" y="3962400"/>
            <a:ext cx="428628" cy="285752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41" name="Oval 40"/>
          <p:cNvSpPr/>
          <p:nvPr/>
        </p:nvSpPr>
        <p:spPr>
          <a:xfrm>
            <a:off x="5586394" y="4876800"/>
            <a:ext cx="428628" cy="285752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42" name="Oval 41"/>
          <p:cNvSpPr/>
          <p:nvPr/>
        </p:nvSpPr>
        <p:spPr>
          <a:xfrm>
            <a:off x="4953000" y="5410200"/>
            <a:ext cx="428628" cy="285752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40" name="Oval 39"/>
          <p:cNvSpPr/>
          <p:nvPr/>
        </p:nvSpPr>
        <p:spPr>
          <a:xfrm>
            <a:off x="6195994" y="4419600"/>
            <a:ext cx="428628" cy="285752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so-ZA"/>
          </a:p>
        </p:txBody>
      </p:sp>
      <p:sp>
        <p:nvSpPr>
          <p:cNvPr id="45" name="Rectangle 44"/>
          <p:cNvSpPr/>
          <p:nvPr/>
        </p:nvSpPr>
        <p:spPr>
          <a:xfrm>
            <a:off x="2209800" y="5257800"/>
            <a:ext cx="685800" cy="457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ZA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533400" y="5791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in this case, the robot</a:t>
            </a:r>
            <a:r>
              <a:rPr kumimoji="0" lang="en-Z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starts from the corner of the room.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1" grpId="0" animBg="1"/>
      <p:bldP spid="42" grpId="0" animBg="1"/>
      <p:bldP spid="40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6781800" cy="533400"/>
          </a:xfrm>
        </p:spPr>
        <p:txBody>
          <a:bodyPr/>
          <a:lstStyle/>
          <a:p>
            <a:r>
              <a:rPr lang="en-ZA" sz="2000" dirty="0" smtClean="0"/>
              <a:t>Storing the infor</a:t>
            </a:r>
            <a:r>
              <a:rPr lang="en-ZA" sz="2000" dirty="0" smtClean="0"/>
              <a:t>mation into the grid</a:t>
            </a:r>
            <a:endParaRPr lang="en-ZA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5257800" cy="533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Learning mechanism</a:t>
            </a:r>
            <a:endParaRPr lang="tn-Z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robotics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590800" y="381000"/>
            <a:ext cx="4219575" cy="2045676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52400" y="2743200"/>
          <a:ext cx="4800600" cy="22631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45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3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so-ZA" sz="1800" dirty="0" smtClean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8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838201" y="36576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(0,0)</a:t>
            </a:r>
          </a:p>
          <a:p>
            <a:pPr algn="ctr"/>
            <a:endParaRPr lang="en-ZA" dirty="0"/>
          </a:p>
        </p:txBody>
      </p:sp>
      <p:sp>
        <p:nvSpPr>
          <p:cNvPr id="43" name="Rectangle 42"/>
          <p:cNvSpPr/>
          <p:nvPr/>
        </p:nvSpPr>
        <p:spPr>
          <a:xfrm>
            <a:off x="838201" y="32004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(</a:t>
            </a:r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0,1)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algn="ctr"/>
            <a:endParaRPr lang="en-ZA" dirty="0"/>
          </a:p>
        </p:txBody>
      </p:sp>
      <p:sp>
        <p:nvSpPr>
          <p:cNvPr id="44" name="Rectangle 43"/>
          <p:cNvSpPr/>
          <p:nvPr/>
        </p:nvSpPr>
        <p:spPr>
          <a:xfrm>
            <a:off x="838201" y="27432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(</a:t>
            </a:r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0,2)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algn="ctr"/>
            <a:endParaRPr lang="en-ZA" dirty="0"/>
          </a:p>
        </p:txBody>
      </p:sp>
      <p:sp>
        <p:nvSpPr>
          <p:cNvPr id="45" name="Rectangle 44"/>
          <p:cNvSpPr/>
          <p:nvPr/>
        </p:nvSpPr>
        <p:spPr>
          <a:xfrm>
            <a:off x="1524001" y="36576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(1,0)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algn="ctr"/>
            <a:endParaRPr lang="en-ZA" dirty="0"/>
          </a:p>
        </p:txBody>
      </p:sp>
      <p:sp>
        <p:nvSpPr>
          <p:cNvPr id="46" name="Rectangle 45"/>
          <p:cNvSpPr/>
          <p:nvPr/>
        </p:nvSpPr>
        <p:spPr>
          <a:xfrm>
            <a:off x="2209801" y="36576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(</a:t>
            </a:r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2</a:t>
            </a:r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,0)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algn="ctr"/>
            <a:endParaRPr lang="en-ZA" dirty="0"/>
          </a:p>
        </p:txBody>
      </p:sp>
      <p:sp>
        <p:nvSpPr>
          <p:cNvPr id="49" name="Rectangle 48"/>
          <p:cNvSpPr/>
          <p:nvPr/>
        </p:nvSpPr>
        <p:spPr>
          <a:xfrm>
            <a:off x="1524001" y="32004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(1,1)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algn="ctr"/>
            <a:endParaRPr lang="en-ZA" dirty="0"/>
          </a:p>
        </p:txBody>
      </p:sp>
      <p:sp>
        <p:nvSpPr>
          <p:cNvPr id="50" name="Rectangle 49"/>
          <p:cNvSpPr/>
          <p:nvPr/>
        </p:nvSpPr>
        <p:spPr>
          <a:xfrm>
            <a:off x="2209801" y="32004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(2,1)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algn="ctr"/>
            <a:endParaRPr lang="en-ZA" dirty="0"/>
          </a:p>
        </p:txBody>
      </p:sp>
      <p:sp>
        <p:nvSpPr>
          <p:cNvPr id="51" name="Rectangle 50"/>
          <p:cNvSpPr/>
          <p:nvPr/>
        </p:nvSpPr>
        <p:spPr>
          <a:xfrm>
            <a:off x="1524001" y="27432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(1,2)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algn="ctr"/>
            <a:endParaRPr lang="en-ZA" dirty="0"/>
          </a:p>
        </p:txBody>
      </p:sp>
      <p:sp>
        <p:nvSpPr>
          <p:cNvPr id="52" name="Rectangle 51"/>
          <p:cNvSpPr/>
          <p:nvPr/>
        </p:nvSpPr>
        <p:spPr>
          <a:xfrm>
            <a:off x="838201" y="41148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ZA" dirty="0"/>
          </a:p>
        </p:txBody>
      </p:sp>
      <p:sp>
        <p:nvSpPr>
          <p:cNvPr id="54" name="Rectangle 53"/>
          <p:cNvSpPr/>
          <p:nvPr/>
        </p:nvSpPr>
        <p:spPr>
          <a:xfrm>
            <a:off x="838201" y="41148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(</a:t>
            </a:r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0,3)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5" name="Rectangle 54"/>
          <p:cNvSpPr/>
          <p:nvPr/>
        </p:nvSpPr>
        <p:spPr>
          <a:xfrm>
            <a:off x="1524001" y="41148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(</a:t>
            </a:r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1</a:t>
            </a:r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,3)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6" name="Rectangle 55"/>
          <p:cNvSpPr/>
          <p:nvPr/>
        </p:nvSpPr>
        <p:spPr>
          <a:xfrm>
            <a:off x="2209801" y="41148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(2,3)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7" name="Rectangle 56"/>
          <p:cNvSpPr/>
          <p:nvPr/>
        </p:nvSpPr>
        <p:spPr>
          <a:xfrm>
            <a:off x="2895601" y="41148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(3,3)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8" name="Rectangle 57"/>
          <p:cNvSpPr/>
          <p:nvPr/>
        </p:nvSpPr>
        <p:spPr>
          <a:xfrm>
            <a:off x="3581401" y="41148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(4,3)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9" name="Rectangle 58"/>
          <p:cNvSpPr/>
          <p:nvPr/>
        </p:nvSpPr>
        <p:spPr>
          <a:xfrm>
            <a:off x="4267201" y="41148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(5,3)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60" name="Rectangle 59"/>
          <p:cNvSpPr/>
          <p:nvPr/>
        </p:nvSpPr>
        <p:spPr>
          <a:xfrm>
            <a:off x="838201" y="4572000"/>
            <a:ext cx="685800" cy="4572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(</a:t>
            </a:r>
            <a:r>
              <a:rPr lang="nso-Z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0,4)</a:t>
            </a:r>
            <a:endParaRPr lang="nso-ZA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62" name="Curved Down Arrow 61"/>
          <p:cNvSpPr/>
          <p:nvPr/>
        </p:nvSpPr>
        <p:spPr>
          <a:xfrm rot="2297042">
            <a:off x="4954895" y="3061677"/>
            <a:ext cx="2192947" cy="5213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5105399" y="4343400"/>
          <a:ext cx="4038601" cy="2362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576943"/>
                <a:gridCol w="576943"/>
                <a:gridCol w="576943"/>
                <a:gridCol w="576943"/>
                <a:gridCol w="576943"/>
                <a:gridCol w="576943"/>
                <a:gridCol w="576943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(6,3)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(0,2)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1,2)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2,2)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3,2)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4,2)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(5,2)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(6,2)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(0,1)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1,1)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2,1)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3,1)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4,1)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(5,1)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6,0)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(0,0)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1,0)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2,0)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3,0)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4,0)</a:t>
                      </a:r>
                      <a:endParaRPr lang="nso-ZA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so-ZA" sz="14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a:rPr>
                        <a:t>(5,0)</a:t>
                      </a: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(6,0)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0,3)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1,3)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2,3)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3,3)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4,3)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5,3)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(6,4)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(0,4)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(1,4)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(2,4)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(3,4)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(4,4)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(5,4</a:t>
                      </a:r>
                      <a:r>
                        <a:rPr lang="nso-ZA" sz="14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3"/>
                          </a:solidFill>
                        </a:rPr>
                        <a:t>)</a:t>
                      </a:r>
                      <a:endParaRPr lang="nso-ZA" sz="1400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 marL="108000" marT="1080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6142</TotalTime>
  <Words>1670</Words>
  <Application>Microsoft Office PowerPoint</Application>
  <PresentationFormat>On-screen Show (4:3)</PresentationFormat>
  <Paragraphs>299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Slide 1</vt:lpstr>
      <vt:lpstr>Overview</vt:lpstr>
      <vt:lpstr>Problem Statement</vt:lpstr>
      <vt:lpstr>HOW ? (METHODOLOGY)</vt:lpstr>
      <vt:lpstr>Aim</vt:lpstr>
      <vt:lpstr>Slide 6</vt:lpstr>
      <vt:lpstr>Knowledge representation:  Grid occupancy</vt:lpstr>
      <vt:lpstr>Learning mechanism</vt:lpstr>
      <vt:lpstr>Learning mechanism</vt:lpstr>
      <vt:lpstr>Grid transformation</vt:lpstr>
      <vt:lpstr>more....</vt:lpstr>
      <vt:lpstr>Inference mechanism: Path finding</vt:lpstr>
      <vt:lpstr>Path finding: IDA* search algorithm</vt:lpstr>
      <vt:lpstr>Network of maps</vt:lpstr>
      <vt:lpstr>Results</vt:lpstr>
      <vt:lpstr>Results: Completeness</vt:lpstr>
      <vt:lpstr>Results: Cognitive property of the map</vt:lpstr>
      <vt:lpstr>Results: Cognition property of the map </vt:lpstr>
      <vt:lpstr>Conclusions</vt:lpstr>
      <vt:lpstr>Future work</vt:lpstr>
      <vt:lpstr>Demonstration</vt:lpstr>
      <vt:lpstr>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Defaultuser</cp:lastModifiedBy>
  <cp:revision>426</cp:revision>
  <dcterms:created xsi:type="dcterms:W3CDTF">2006-08-16T00:00:00Z</dcterms:created>
  <dcterms:modified xsi:type="dcterms:W3CDTF">2009-11-03T07:29:18Z</dcterms:modified>
</cp:coreProperties>
</file>